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8" r:id="rId4"/>
  </p:sldMasterIdLst>
  <p:notesMasterIdLst>
    <p:notesMasterId r:id="rId34"/>
  </p:notesMasterIdLst>
  <p:handoutMasterIdLst>
    <p:handoutMasterId r:id="rId35"/>
  </p:handoutMasterIdLst>
  <p:sldIdLst>
    <p:sldId id="314" r:id="rId5"/>
    <p:sldId id="346" r:id="rId6"/>
    <p:sldId id="333" r:id="rId7"/>
    <p:sldId id="337" r:id="rId8"/>
    <p:sldId id="394" r:id="rId9"/>
    <p:sldId id="409" r:id="rId10"/>
    <p:sldId id="410" r:id="rId11"/>
    <p:sldId id="411" r:id="rId12"/>
    <p:sldId id="419" r:id="rId13"/>
    <p:sldId id="349" r:id="rId14"/>
    <p:sldId id="408" r:id="rId15"/>
    <p:sldId id="412" r:id="rId16"/>
    <p:sldId id="413" r:id="rId17"/>
    <p:sldId id="414" r:id="rId18"/>
    <p:sldId id="415" r:id="rId19"/>
    <p:sldId id="416" r:id="rId20"/>
    <p:sldId id="420" r:id="rId21"/>
    <p:sldId id="373" r:id="rId22"/>
    <p:sldId id="417" r:id="rId23"/>
    <p:sldId id="422" r:id="rId24"/>
    <p:sldId id="423" r:id="rId25"/>
    <p:sldId id="418" r:id="rId26"/>
    <p:sldId id="354" r:id="rId27"/>
    <p:sldId id="364" r:id="rId28"/>
    <p:sldId id="421" r:id="rId29"/>
    <p:sldId id="351" r:id="rId30"/>
    <p:sldId id="352" r:id="rId31"/>
    <p:sldId id="335" r:id="rId32"/>
    <p:sldId id="332" r:id="rId33"/>
  </p:sldIdLst>
  <p:sldSz cx="12192000" cy="6858000"/>
  <p:notesSz cx="6858000" cy="9144000"/>
  <p:defaultTextStyle>
    <a:defPPr>
      <a:defRPr lang="en-US"/>
    </a:defPPr>
    <a:lvl1pPr marL="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6194743-3C7C-499C-B327-CF08643433A4}">
          <p14:sldIdLst>
            <p14:sldId id="314"/>
            <p14:sldId id="346"/>
            <p14:sldId id="333"/>
            <p14:sldId id="337"/>
            <p14:sldId id="394"/>
            <p14:sldId id="409"/>
            <p14:sldId id="410"/>
            <p14:sldId id="411"/>
            <p14:sldId id="419"/>
            <p14:sldId id="349"/>
            <p14:sldId id="408"/>
            <p14:sldId id="412"/>
            <p14:sldId id="413"/>
            <p14:sldId id="414"/>
            <p14:sldId id="415"/>
            <p14:sldId id="416"/>
            <p14:sldId id="420"/>
            <p14:sldId id="373"/>
            <p14:sldId id="417"/>
            <p14:sldId id="422"/>
            <p14:sldId id="423"/>
            <p14:sldId id="418"/>
            <p14:sldId id="354"/>
            <p14:sldId id="364"/>
            <p14:sldId id="421"/>
            <p14:sldId id="351"/>
            <p14:sldId id="352"/>
            <p14:sldId id="335"/>
            <p14:sldId id="3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0F0F0"/>
    <a:srgbClr val="990000"/>
    <a:srgbClr val="F8F8F8"/>
    <a:srgbClr val="FAFAFA"/>
    <a:srgbClr val="EEEEEE"/>
    <a:srgbClr val="E8E8E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Estilo o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7" autoAdjust="0"/>
    <p:restoredTop sz="95033" autoAdjust="0"/>
  </p:normalViewPr>
  <p:slideViewPr>
    <p:cSldViewPr snapToGrid="0" showGuides="1">
      <p:cViewPr varScale="1">
        <p:scale>
          <a:sx n="107" d="100"/>
          <a:sy n="107" d="100"/>
        </p:scale>
        <p:origin x="840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74" y="78"/>
      </p:cViewPr>
      <p:guideLst/>
    </p:cSldViewPr>
  </p:notesViewPr>
  <p:gridSpacing cx="1522800" cy="1522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AB3E6E3-061B-41A2-BBDC-C5312A04A40A}" type="datetime1">
              <a:rPr lang="es-ES" smtClean="0"/>
              <a:t>07/02/2023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78FE58C-C1A6-4C4C-90C2-B7F5B0504B2D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46050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145992C-CBBF-4F24-8325-F5CB0EAAC0E9}" type="datetime1">
              <a:rPr lang="es-ES" noProof="0" smtClean="0"/>
              <a:t>07/02/2023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_tradnl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10E1E9A-E921-4174-A0FC-51868D7AC568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37860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44216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46608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8820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839127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015771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309138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238433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661572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743160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752246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66915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123632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55843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503289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570341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830532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600485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999650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318211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517804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413915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81907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3423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32756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01679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10790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62041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63441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80468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bienvenida e 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0000" y="720000"/>
            <a:ext cx="6840000" cy="2880000"/>
          </a:xfrm>
        </p:spPr>
        <p:txBody>
          <a:bodyPr anchor="t" anchorCtr="0">
            <a:normAutofit/>
          </a:bodyPr>
          <a:lstStyle>
            <a:lvl1pPr algn="l">
              <a:defRPr sz="2600"/>
            </a:lvl1pPr>
          </a:lstStyle>
          <a:p>
            <a:r>
              <a:rPr lang="es-ES" dirty="0"/>
              <a:t>Ingrese aquí el título de la sección, actividad o clase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0000" y="3701988"/>
            <a:ext cx="6840000" cy="155377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s-ES" dirty="0"/>
              <a:t>Ingrese aquí un texto descriptivo de esta actividad (opcional)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5224D71-97F5-4B9D-B11B-235152E09E96}" type="datetime1">
              <a:rPr lang="es-ES" noProof="0" smtClean="0"/>
              <a:t>07/02/2023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64332D5-1933-C57D-42B6-183DC2A4C567}"/>
              </a:ext>
            </a:extLst>
          </p:cNvPr>
          <p:cNvSpPr/>
          <p:nvPr/>
        </p:nvSpPr>
        <p:spPr>
          <a:xfrm>
            <a:off x="720000" y="5598000"/>
            <a:ext cx="613813" cy="540000"/>
          </a:xfrm>
          <a:prstGeom prst="round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37EDCC3F-5122-AA78-5970-BD245E5794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27652" y="5598000"/>
            <a:ext cx="4320000" cy="540000"/>
          </a:xfrm>
          <a:solidFill>
            <a:schemeClr val="bg1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>
              <a:buNone/>
              <a:defRPr sz="1800">
                <a:solidFill>
                  <a:schemeClr val="bg1">
                    <a:lumMod val="10000"/>
                  </a:schemeClr>
                </a:solidFill>
                <a:latin typeface="+mn-lt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Ingrese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aquí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nombre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requerido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239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AB3A384-AAB1-4A76-A43B-EFE930A802BF}" type="datetime1">
              <a:rPr lang="es-ES" noProof="0" smtClean="0"/>
              <a:t>07/02/2023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3666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2160000"/>
          </a:xfrm>
        </p:spPr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5F109E8-29A7-4A4D-BBAF-954B5246DC6B}" type="datetime1">
              <a:rPr lang="es-ES" noProof="0" smtClean="0"/>
              <a:t>07/02/2023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1846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EDF4B7F-437B-43B6-8193-868254AADFEB}" type="datetime1">
              <a:rPr lang="es-ES" noProof="0" smtClean="0"/>
              <a:t>07/02/2023</a:t>
            </a:fld>
            <a:endParaRPr lang="es-E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9166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720000"/>
            <a:ext cx="4140000" cy="810000"/>
          </a:xfrm>
        </p:spPr>
        <p:txBody>
          <a:bodyPr anchor="t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20001"/>
            <a:ext cx="6288812" cy="540946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719468"/>
            <a:ext cx="4139999" cy="44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FD9D2A0-9803-4B3F-A6B6-606959F35242}" type="datetime1">
              <a:rPr lang="es-ES" noProof="0" smtClean="0"/>
              <a:t>07/02/2023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7819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19999" y="2340002"/>
            <a:ext cx="6840000" cy="3797998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530001"/>
            <a:ext cx="6840000" cy="8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48CB6FA-6884-4007-A174-A67BE7A1CA93}" type="datetime1">
              <a:rPr lang="es-ES" noProof="0" smtClean="0"/>
              <a:t>07/02/2023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62299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41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720000"/>
            <a:ext cx="6288812" cy="5417999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1729408"/>
            <a:ext cx="4140000" cy="4408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CA87387-1199-4F13-92EC-EA845724990E}" type="datetime1">
              <a:rPr lang="es-ES" noProof="0" smtClean="0"/>
              <a:t>07/02/2023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22185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277B9E3-6C0A-45A5-BAE5-CD19B242173D}" type="datetime1">
              <a:rPr lang="es-ES" noProof="0" smtClean="0"/>
              <a:t>07/02/2023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757247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B41DD2C-FA4F-413E-A1B5-23565A0780B7}" type="datetime1">
              <a:rPr lang="es-ES" noProof="0" smtClean="0"/>
              <a:t>07/02/2023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58931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68400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68400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0D82DBE2-B5E9-4999-A9C0-55ED93FCE73D}" type="datetime1">
              <a:rPr lang="es-ES" noProof="0" smtClean="0"/>
              <a:t>07/02/2023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15808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107532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107532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89B7BC24-C90D-4DAD-A6CB-BBA58C4D57BB}" type="datetime1">
              <a:rPr lang="es-ES" noProof="0" smtClean="0"/>
              <a:t>07/02/2023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09972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68400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43020"/>
            <a:ext cx="6840000" cy="144663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17D4995-77A4-48E5-92B1-2DC992A39FBB}" type="datetime1">
              <a:rPr lang="es-ES" noProof="0" smtClean="0"/>
              <a:t>07/02/2023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393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107532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51898"/>
            <a:ext cx="10753200" cy="143775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E8112B3-1F24-452F-80DE-56BF301098EC}" type="datetime1">
              <a:rPr lang="es-ES" noProof="0" smtClean="0"/>
              <a:t>07/02/2023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3304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3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9B46DA2-8C2E-44C4-A865-CD3D33CFD45F}" type="datetime1">
              <a:rPr lang="es-ES" noProof="0" smtClean="0"/>
              <a:t>07/02/2023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26167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2002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1525062-C568-4AE5-A98F-45E6D6D3E9AC}" type="datetime1">
              <a:rPr lang="es-ES" noProof="0" smtClean="0"/>
              <a:t>07/02/2023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6068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333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8"/>
            <a:ext cx="3330000" cy="348176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230000" y="1696688"/>
            <a:ext cx="333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30000" y="2687287"/>
            <a:ext cx="3330000" cy="346623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EBA81B0-EA87-4E7B-A74D-942650D6BCED}" type="datetime1">
              <a:rPr lang="es-ES" noProof="0" smtClean="0"/>
              <a:t>07/02/2023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60816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522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7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52000" y="1681163"/>
            <a:ext cx="522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2000" y="2656238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6653BDA-CE15-46D4-A5A4-C9E9758DEFB2}" type="datetime1">
              <a:rPr lang="es-ES" noProof="0" smtClean="0"/>
              <a:t>07/02/2023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83966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72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88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0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2696FBB-EB5C-4293-9014-59E70AE1A5E6}" type="datetime1">
              <a:rPr lang="es-ES" noProof="0" smtClean="0"/>
              <a:t>07/02/2023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2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62769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90" r:id="rId3"/>
    <p:sldLayoutId id="2147483781" r:id="rId4"/>
    <p:sldLayoutId id="2147483791" r:id="rId5"/>
    <p:sldLayoutId id="2147483782" r:id="rId6"/>
    <p:sldLayoutId id="2147483792" r:id="rId7"/>
    <p:sldLayoutId id="2147483783" r:id="rId8"/>
    <p:sldLayoutId id="2147483793" r:id="rId9"/>
    <p:sldLayoutId id="2147483784" r:id="rId10"/>
    <p:sldLayoutId id="2147483794" r:id="rId11"/>
    <p:sldLayoutId id="2147483785" r:id="rId12"/>
    <p:sldLayoutId id="2147483786" r:id="rId13"/>
    <p:sldLayoutId id="2147483787" r:id="rId14"/>
    <p:sldLayoutId id="2147483795" r:id="rId15"/>
    <p:sldLayoutId id="2147483788" r:id="rId16"/>
    <p:sldLayoutId id="214748378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FFE5A-2FB8-AE9F-1D0D-204792F34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940" y="2850637"/>
            <a:ext cx="10390120" cy="1156726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36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Obtención</a:t>
            </a:r>
            <a:r>
              <a:rPr lang="es-ES" sz="36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y unión de series de </a:t>
            </a:r>
            <a:r>
              <a:rPr lang="es-ES" sz="36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datos</a:t>
            </a:r>
            <a:r>
              <a:rPr lang="es-ES" sz="36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discretos </a:t>
            </a:r>
            <a:r>
              <a:rPr lang="es-ES" sz="36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climatológicos</a:t>
            </a:r>
            <a:r>
              <a:rPr lang="es-ES" sz="36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de estaciones </a:t>
            </a:r>
            <a:r>
              <a:rPr lang="es-ES" sz="36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terrestres</a:t>
            </a:r>
            <a:endParaRPr lang="en-US" sz="3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DB9E084-28B8-DC3F-A193-7DE7F45A04E2}"/>
              </a:ext>
            </a:extLst>
          </p:cNvPr>
          <p:cNvSpPr txBox="1">
            <a:spLocks/>
          </p:cNvSpPr>
          <p:nvPr/>
        </p:nvSpPr>
        <p:spPr>
          <a:xfrm>
            <a:off x="0" y="6410961"/>
            <a:ext cx="12192000" cy="44703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chemeClr val="bg1">
                    <a:lumMod val="25000"/>
                  </a:schemeClr>
                </a:solidFill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github.com/rcfdtools/R.LTWB</a:t>
            </a:r>
            <a:endParaRPr lang="es-CO" sz="2000" dirty="0">
              <a:solidFill>
                <a:schemeClr val="bg1">
                  <a:lumMod val="25000"/>
                </a:schemeClr>
              </a:solidFill>
              <a:latin typeface="+mn-lt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AD67B17-5A76-A6EC-F317-901460116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0000" y="270000"/>
            <a:ext cx="1800000" cy="61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129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173">
        <p:fade/>
      </p:transition>
    </mc:Choice>
    <mc:Fallback>
      <p:transition spd="med" advTm="7173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79E3831-A262-5346-EE12-25E14B7A0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5292" y="5334001"/>
            <a:ext cx="2627061" cy="1425390"/>
          </a:xfrm>
        </p:spPr>
        <p:txBody>
          <a:bodyPr anchor="t" anchorCtr="0">
            <a:normAutofit/>
          </a:bodyPr>
          <a:lstStyle/>
          <a:p>
            <a:pPr algn="r"/>
            <a:r>
              <a:rPr lang="es-CO" sz="1200" b="0" i="1" dirty="0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Convenciones generales en diagramas: clases de entidad en azul, </a:t>
            </a:r>
            <a:r>
              <a:rPr lang="es-CO" sz="1200" b="0" i="1" dirty="0" err="1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datasets</a:t>
            </a:r>
            <a:r>
              <a:rPr lang="es-CO" sz="1200" b="0" i="1" dirty="0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 en gris oscuro, grillas en color verde, geo-procesos en rojo, procesos automáticos o semiautomáticos en guiones rojos y procesos manuales en amarillo. Líneas conectoras con guiones corresponden a procedimientos opcionales.</a:t>
            </a:r>
            <a:endParaRPr lang="es-CO" sz="2000" b="1" i="1" dirty="0">
              <a:solidFill>
                <a:schemeClr val="bg1">
                  <a:lumMod val="25000"/>
                </a:schemeClr>
              </a:solidFill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28FF417-F319-E944-F114-BFD91B76AE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98636" y="98609"/>
            <a:ext cx="7994728" cy="666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1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105">
        <p:fade/>
      </p:transition>
    </mc:Choice>
    <mc:Fallback>
      <p:transition spd="med" advTm="10105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.LTWB">
            <a:extLst>
              <a:ext uri="{FF2B5EF4-FFF2-40B4-BE49-F238E27FC236}">
                <a16:creationId xmlns:a16="http://schemas.microsoft.com/office/drawing/2014/main" id="{32913079-6A3F-0965-394C-290E3F81E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93" y="94129"/>
            <a:ext cx="10753413" cy="666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810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305">
        <p:fade/>
      </p:transition>
    </mc:Choice>
    <mc:Fallback>
      <p:transition spd="med" advTm="6305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BAE4B-0746-D3BB-3B46-E91E0575F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998" y="1721746"/>
            <a:ext cx="5743719" cy="3414505"/>
          </a:xfrm>
        </p:spPr>
        <p:txBody>
          <a:bodyPr anchor="t" anchorCtr="0">
            <a:noAutofit/>
          </a:bodyPr>
          <a:lstStyle/>
          <a:p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Fecha Inicial: </a:t>
            </a:r>
            <a:r>
              <a:rPr lang="es-CO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31/12/1899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Fecha Final: </a:t>
            </a:r>
            <a:r>
              <a:rPr lang="es-CO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01/01/2022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Serie de Tiempo y Frecuencia: </a:t>
            </a:r>
            <a:r>
              <a:rPr lang="es-CO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Estándar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Parámetro: </a:t>
            </a:r>
            <a:r>
              <a:rPr lang="es-CO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PRECIPITACIÓN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Variable: Lista Completa seleccionando </a:t>
            </a:r>
            <a:r>
              <a:rPr lang="es-CO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Precipitación total mensual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3" name="Graphic 2" descr="Rocket outline">
            <a:extLst>
              <a:ext uri="{FF2B5EF4-FFF2-40B4-BE49-F238E27FC236}">
                <a16:creationId xmlns:a16="http://schemas.microsoft.com/office/drawing/2014/main" id="{8AEF89BB-A3C5-9600-96A0-D787A4318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8090" y="1642809"/>
            <a:ext cx="540000" cy="540000"/>
          </a:xfrm>
          <a:prstGeom prst="rect">
            <a:avLst/>
          </a:prstGeom>
        </p:spPr>
      </p:pic>
      <p:pic>
        <p:nvPicPr>
          <p:cNvPr id="4" name="Graphic 3" descr="Rocket outline">
            <a:extLst>
              <a:ext uri="{FF2B5EF4-FFF2-40B4-BE49-F238E27FC236}">
                <a16:creationId xmlns:a16="http://schemas.microsoft.com/office/drawing/2014/main" id="{AB34B4F4-707B-C932-91BE-AAD6799B9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8090" y="2297233"/>
            <a:ext cx="540000" cy="540000"/>
          </a:xfrm>
          <a:prstGeom prst="rect">
            <a:avLst/>
          </a:prstGeom>
        </p:spPr>
      </p:pic>
      <p:pic>
        <p:nvPicPr>
          <p:cNvPr id="5" name="Graphic 4" descr="Rocket outline">
            <a:extLst>
              <a:ext uri="{FF2B5EF4-FFF2-40B4-BE49-F238E27FC236}">
                <a16:creationId xmlns:a16="http://schemas.microsoft.com/office/drawing/2014/main" id="{26F6CC75-3A3B-BB22-A848-E62D85FDE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8090" y="2951657"/>
            <a:ext cx="540000" cy="540000"/>
          </a:xfrm>
          <a:prstGeom prst="rect">
            <a:avLst/>
          </a:prstGeom>
        </p:spPr>
      </p:pic>
      <p:pic>
        <p:nvPicPr>
          <p:cNvPr id="6" name="Graphic 5" descr="Rocket outline">
            <a:extLst>
              <a:ext uri="{FF2B5EF4-FFF2-40B4-BE49-F238E27FC236}">
                <a16:creationId xmlns:a16="http://schemas.microsoft.com/office/drawing/2014/main" id="{97DD3890-403F-447A-4D20-20AD340EB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8090" y="3616283"/>
            <a:ext cx="540000" cy="540000"/>
          </a:xfrm>
          <a:prstGeom prst="rect">
            <a:avLst/>
          </a:prstGeom>
        </p:spPr>
      </p:pic>
      <p:pic>
        <p:nvPicPr>
          <p:cNvPr id="7" name="Graphic 6" descr="Rocket outline">
            <a:extLst>
              <a:ext uri="{FF2B5EF4-FFF2-40B4-BE49-F238E27FC236}">
                <a16:creationId xmlns:a16="http://schemas.microsoft.com/office/drawing/2014/main" id="{776D6388-BE09-E58A-4E8D-12070EA6A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8090" y="4280909"/>
            <a:ext cx="540000" cy="540000"/>
          </a:xfrm>
          <a:prstGeom prst="rect">
            <a:avLst/>
          </a:prstGeom>
        </p:spPr>
      </p:pic>
      <p:pic>
        <p:nvPicPr>
          <p:cNvPr id="8" name="Picture 2" descr="R.LTWB">
            <a:extLst>
              <a:ext uri="{FF2B5EF4-FFF2-40B4-BE49-F238E27FC236}">
                <a16:creationId xmlns:a16="http://schemas.microsoft.com/office/drawing/2014/main" id="{98802449-00E2-5710-046E-2ADB331C2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717" y="962599"/>
            <a:ext cx="5249093" cy="493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177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3317">
        <p:fade/>
      </p:transition>
    </mc:Choice>
    <mc:Fallback>
      <p:transition spd="med" advTm="43317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8815822-155F-F259-3C8F-A5BAD81D0CEC}"/>
              </a:ext>
            </a:extLst>
          </p:cNvPr>
          <p:cNvGrpSpPr/>
          <p:nvPr/>
        </p:nvGrpSpPr>
        <p:grpSpPr>
          <a:xfrm>
            <a:off x="811306" y="0"/>
            <a:ext cx="10569388" cy="6857999"/>
            <a:chOff x="663388" y="0"/>
            <a:chExt cx="10569388" cy="6857999"/>
          </a:xfrm>
        </p:grpSpPr>
        <p:pic>
          <p:nvPicPr>
            <p:cNvPr id="2052" name="Picture 4" descr="R.LTWB">
              <a:extLst>
                <a:ext uri="{FF2B5EF4-FFF2-40B4-BE49-F238E27FC236}">
                  <a16:creationId xmlns:a16="http://schemas.microsoft.com/office/drawing/2014/main" id="{E9F4AF13-C50C-B59B-A75D-DA3ED5999F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388" y="0"/>
              <a:ext cx="10569388" cy="33937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R.LTWB">
              <a:extLst>
                <a:ext uri="{FF2B5EF4-FFF2-40B4-BE49-F238E27FC236}">
                  <a16:creationId xmlns:a16="http://schemas.microsoft.com/office/drawing/2014/main" id="{4E89CF39-3FE9-F970-D9A0-52353ACD81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388" y="3464234"/>
              <a:ext cx="10569388" cy="3393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65C9C32C-993B-B254-92DF-DFABB896F99C}"/>
              </a:ext>
            </a:extLst>
          </p:cNvPr>
          <p:cNvSpPr txBox="1">
            <a:spLocks/>
          </p:cNvSpPr>
          <p:nvPr/>
        </p:nvSpPr>
        <p:spPr>
          <a:xfrm rot="16200000">
            <a:off x="-1281313" y="1450687"/>
            <a:ext cx="3393763" cy="49238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Series </a:t>
            </a:r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básicas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CD8D4DF-A0EE-848E-D1F5-9B140611FC28}"/>
              </a:ext>
            </a:extLst>
          </p:cNvPr>
          <p:cNvSpPr txBox="1">
            <a:spLocks/>
          </p:cNvSpPr>
          <p:nvPr/>
        </p:nvSpPr>
        <p:spPr>
          <a:xfrm rot="16200000">
            <a:off x="-1281314" y="4844450"/>
            <a:ext cx="3393763" cy="49238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Series </a:t>
            </a:r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derivadas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168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881">
        <p:fade/>
      </p:transition>
    </mc:Choice>
    <mc:Fallback>
      <p:transition spd="med" advTm="13881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.LTWB">
            <a:extLst>
              <a:ext uri="{FF2B5EF4-FFF2-40B4-BE49-F238E27FC236}">
                <a16:creationId xmlns:a16="http://schemas.microsoft.com/office/drawing/2014/main" id="{A8499804-8D3E-C56F-C308-5E2B8EF0C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987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2749">
        <p:fade/>
      </p:transition>
    </mc:Choice>
    <mc:Fallback>
      <p:transition spd="med" advTm="42749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.LTWB">
            <a:extLst>
              <a:ext uri="{FF2B5EF4-FFF2-40B4-BE49-F238E27FC236}">
                <a16:creationId xmlns:a16="http://schemas.microsoft.com/office/drawing/2014/main" id="{6EF1DE9F-0C6B-3FAC-41AE-9AF8D0C94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979" y="80682"/>
            <a:ext cx="6230041" cy="6696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604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985">
        <p:fade/>
      </p:transition>
    </mc:Choice>
    <mc:Fallback>
      <p:transition spd="med" advTm="13985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.LTWB">
            <a:extLst>
              <a:ext uri="{FF2B5EF4-FFF2-40B4-BE49-F238E27FC236}">
                <a16:creationId xmlns:a16="http://schemas.microsoft.com/office/drawing/2014/main" id="{808CC1BA-2499-7090-1275-A09E2F047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984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3256">
        <p:fade/>
      </p:transition>
    </mc:Choice>
    <mc:Fallback>
      <p:transition spd="med" advTm="23256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.LTWB">
            <a:extLst>
              <a:ext uri="{FF2B5EF4-FFF2-40B4-BE49-F238E27FC236}">
                <a16:creationId xmlns:a16="http://schemas.microsoft.com/office/drawing/2014/main" id="{CFC352AA-2EC7-9E13-83D7-8DAB16BA8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800100"/>
            <a:ext cx="10715625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681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479">
        <p:fade/>
      </p:transition>
    </mc:Choice>
    <mc:Fallback>
      <p:transition spd="med" advTm="13479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2610620" y="2900367"/>
            <a:ext cx="6970759" cy="10572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Unión de series </a:t>
            </a:r>
            <a:r>
              <a:rPr lang="es-CO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descargadas utilizando </a:t>
            </a:r>
            <a:r>
              <a:rPr lang="es-CO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Python</a:t>
            </a:r>
            <a:r>
              <a:rPr lang="es-CO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y </a:t>
            </a:r>
            <a:r>
              <a:rPr lang="es-CO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Pandas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329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357">
        <p:fade/>
      </p:transition>
    </mc:Choice>
    <mc:Fallback>
      <p:transition spd="med" advTm="10357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BE7B7B-EA8F-DB4B-1E42-671E457B4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92" y="161469"/>
            <a:ext cx="10679015" cy="653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06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319">
        <p:fade/>
      </p:transition>
    </mc:Choice>
    <mc:Fallback>
      <p:transition spd="med" advTm="7319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875" y="2219719"/>
            <a:ext cx="8960249" cy="2418562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Para la creación de los mapas requeridos para la realización del balance hidrológico, es necesario a partir de las estaciones seleccionadas para la zona de estudio, </a:t>
            </a:r>
            <a:r>
              <a:rPr lang="es-ES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obtener</a:t>
            </a:r>
            <a:r>
              <a:rPr lang="es-ES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las </a:t>
            </a:r>
            <a:r>
              <a:rPr lang="es-ES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series</a:t>
            </a:r>
            <a:r>
              <a:rPr lang="es-ES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de valores discretos de </a:t>
            </a:r>
            <a:r>
              <a:rPr lang="es-ES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precipitación</a:t>
            </a:r>
            <a:r>
              <a:rPr lang="es-ES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total mensual, </a:t>
            </a:r>
            <a:r>
              <a:rPr lang="es-ES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temperatura</a:t>
            </a:r>
            <a:r>
              <a:rPr lang="es-ES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s-ES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máxima</a:t>
            </a:r>
            <a:r>
              <a:rPr lang="es-ES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diaria, </a:t>
            </a:r>
            <a:r>
              <a:rPr lang="es-ES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temperatura mínima </a:t>
            </a:r>
            <a:r>
              <a:rPr lang="es-ES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diaria y </a:t>
            </a:r>
            <a:r>
              <a:rPr lang="es-ES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evaporación total </a:t>
            </a:r>
            <a:r>
              <a:rPr lang="es-ES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diaria. Para la comparación de los caudales obtenidos, también son requeridas las series de </a:t>
            </a:r>
            <a:r>
              <a:rPr lang="es-ES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caudal medio </a:t>
            </a:r>
            <a:r>
              <a:rPr lang="es-ES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mensual.</a:t>
            </a:r>
            <a:endParaRPr lang="es-CO" sz="2400" dirty="0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563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9794">
        <p:fade/>
      </p:transition>
    </mc:Choice>
    <mc:Fallback>
      <p:transition spd="med" advTm="19794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DDC7635-29FF-698B-6D1B-459A7EC082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3082" y="56643"/>
            <a:ext cx="4105836" cy="680135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D3A7780-34B9-5BB3-E258-EA71B32D5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5292" y="5334001"/>
            <a:ext cx="2627061" cy="1425390"/>
          </a:xfrm>
        </p:spPr>
        <p:txBody>
          <a:bodyPr anchor="t" anchorCtr="0">
            <a:normAutofit/>
          </a:bodyPr>
          <a:lstStyle/>
          <a:p>
            <a:pPr algn="r"/>
            <a:r>
              <a:rPr lang="es-CO" sz="1200" b="0" i="1" dirty="0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Convenciones generales en diagramas: clases de entidad en azul, </a:t>
            </a:r>
            <a:r>
              <a:rPr lang="es-CO" sz="1200" b="0" i="1" dirty="0" err="1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datasets</a:t>
            </a:r>
            <a:r>
              <a:rPr lang="es-CO" sz="1200" b="0" i="1" dirty="0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 en gris oscuro, grillas en color verde, geo-procesos en rojo, procesos automáticos o semiautomáticos en guiones rojos y procesos manuales en amarillo. Líneas conectoras con guiones corresponden a procedimientos opcionales.</a:t>
            </a:r>
            <a:endParaRPr lang="es-CO" sz="2000" b="1" i="1" dirty="0">
              <a:solidFill>
                <a:schemeClr val="bg1">
                  <a:lumMod val="25000"/>
                </a:schemeClr>
              </a:solidFill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725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638">
        <p:fade/>
      </p:transition>
    </mc:Choice>
    <mc:Fallback>
      <p:transition spd="med" advTm="9638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BE7B7B-EA8F-DB4B-1E42-671E457B4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92" y="161469"/>
            <a:ext cx="10679015" cy="653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13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906">
        <p:fade/>
      </p:transition>
    </mc:Choice>
    <mc:Fallback>
      <p:transition spd="med" advTm="20906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.LTWB">
            <a:extLst>
              <a:ext uri="{FF2B5EF4-FFF2-40B4-BE49-F238E27FC236}">
                <a16:creationId xmlns:a16="http://schemas.microsoft.com/office/drawing/2014/main" id="{11BFA091-C7BE-EB43-42A4-3A5B2D6DE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438150"/>
            <a:ext cx="8896350" cy="59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159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452">
        <p:fade/>
      </p:transition>
    </mc:Choice>
    <mc:Fallback>
      <p:transition spd="med" advTm="6452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.LTWB">
            <a:extLst>
              <a:ext uri="{FF2B5EF4-FFF2-40B4-BE49-F238E27FC236}">
                <a16:creationId xmlns:a16="http://schemas.microsoft.com/office/drawing/2014/main" id="{50DA3F40-18CF-FCCC-7C9C-DFCE0DF58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863" y="438150"/>
            <a:ext cx="8296275" cy="59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886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165">
        <p:fade/>
      </p:transition>
    </mc:Choice>
    <mc:Fallback>
      <p:transition spd="med" advTm="1165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R.LTWB">
            <a:extLst>
              <a:ext uri="{FF2B5EF4-FFF2-40B4-BE49-F238E27FC236}">
                <a16:creationId xmlns:a16="http://schemas.microsoft.com/office/drawing/2014/main" id="{D3B0DDA3-868B-3D9B-823E-9C35CD52C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138" y="1614488"/>
            <a:ext cx="846772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728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405">
        <p:fade/>
      </p:transition>
    </mc:Choice>
    <mc:Fallback>
      <p:transition spd="med" advTm="10405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R.LTWB">
            <a:extLst>
              <a:ext uri="{FF2B5EF4-FFF2-40B4-BE49-F238E27FC236}">
                <a16:creationId xmlns:a16="http://schemas.microsoft.com/office/drawing/2014/main" id="{08894328-F27D-73F1-D485-4E4C241C2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3350"/>
            <a:ext cx="12192000" cy="404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609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362">
        <p:fade/>
      </p:transition>
    </mc:Choice>
    <mc:Fallback>
      <p:transition spd="med" advTm="8362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Actividades</a:t>
            </a:r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complementarias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131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383">
        <p:fade/>
      </p:transition>
    </mc:Choice>
    <mc:Fallback>
      <p:transition spd="med" advTm="2383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703" y="2758888"/>
            <a:ext cx="7388593" cy="1481418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En la guía de clase, se encuentran listadas las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actividades adicionales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que los estudiantes deben desarrollar y documentar para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complementar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los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conocimientos y alcances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definidos en este curso.</a:t>
            </a:r>
            <a:b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</a:br>
            <a:endParaRPr lang="es-CO" sz="2400" dirty="0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pic>
        <p:nvPicPr>
          <p:cNvPr id="3" name="Graphic 2" descr="Pencil outline">
            <a:extLst>
              <a:ext uri="{FF2B5EF4-FFF2-40B4-BE49-F238E27FC236}">
                <a16:creationId xmlns:a16="http://schemas.microsoft.com/office/drawing/2014/main" id="{5F08D159-B017-469F-903F-B7D69E288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5999" y="2038888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5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2326">
        <p:fade/>
      </p:transition>
    </mc:Choice>
    <mc:Fallback>
      <p:transition spd="med" advTm="12326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9088" y="3017884"/>
            <a:ext cx="9133823" cy="1697551"/>
          </a:xfrm>
        </p:spPr>
        <p:txBody>
          <a:bodyPr anchor="t" anchorCtr="0">
            <a:normAutofit fontScale="90000"/>
          </a:bodyPr>
          <a:lstStyle/>
          <a:p>
            <a:pPr algn="ctr"/>
            <a:r>
              <a:rPr lang="es-CO" sz="2400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Para completar obtención y unión de series de datos discretos climatológicos de estaciones terrestres, consulta la guía de clase detallada de esta actividad. Si necesitas ayuda, da clic en el enlace Ayuda o Colabora, que se encuentra en el enlace adjunto de la descripción.</a:t>
            </a:r>
          </a:p>
        </p:txBody>
      </p:sp>
      <p:pic>
        <p:nvPicPr>
          <p:cNvPr id="7" name="Graphic 6" descr="Brain in head outline">
            <a:extLst>
              <a:ext uri="{FF2B5EF4-FFF2-40B4-BE49-F238E27FC236}">
                <a16:creationId xmlns:a16="http://schemas.microsoft.com/office/drawing/2014/main" id="{558C73EA-685A-D995-6DC5-F9B5971A5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21034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54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836">
        <p:fade/>
      </p:transition>
    </mc:Choice>
    <mc:Fallback>
      <p:transition spd="med" advTm="7836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B25DE-F807-950C-2C5E-1A42B7358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27320"/>
            <a:ext cx="12192000" cy="45720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000" dirty="0">
                <a:solidFill>
                  <a:schemeClr val="bg1">
                    <a:lumMod val="25000"/>
                  </a:schemeClr>
                </a:solidFill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github.com/rcfdtools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A7AB407-904A-E151-6C67-5DFCB5F840AF}"/>
              </a:ext>
            </a:extLst>
          </p:cNvPr>
          <p:cNvSpPr>
            <a:spLocks noChangeAspect="1"/>
          </p:cNvSpPr>
          <p:nvPr/>
        </p:nvSpPr>
        <p:spPr>
          <a:xfrm>
            <a:off x="4296000" y="1627320"/>
            <a:ext cx="3600000" cy="36000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49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112">
        <p:fade/>
      </p:transition>
    </mc:Choice>
    <mc:Fallback>
      <p:transition spd="med" advTm="51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47949"/>
            <a:ext cx="9387447" cy="56210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Objetivos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888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422">
        <p:fade/>
      </p:transition>
    </mc:Choice>
    <mc:Fallback>
      <p:transition spd="med" advTm="6422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110" y="2008232"/>
            <a:ext cx="8351780" cy="2841536"/>
          </a:xfrm>
        </p:spPr>
        <p:txBody>
          <a:bodyPr anchor="t" anchorCtr="0">
            <a:noAutofit/>
          </a:bodyPr>
          <a:lstStyle/>
          <a:p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 partir de las estaciones identificadas y seleccionadas para la zona de estudio, obtener las series o registros de las estaciones a partir de los datos disponibles en el portal DHIME del IDEAM - Colombia.</a:t>
            </a:r>
            <a:b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Utilizando Python y Pandas, integrar los archivos de datos comprimidos descargados que contienen archivos de texto separados por comas, en un único archivo .</a:t>
            </a:r>
            <a:r>
              <a:rPr lang="es-E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csv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es-CO" sz="2400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Graphic 1" descr="Rocket outline">
            <a:extLst>
              <a:ext uri="{FF2B5EF4-FFF2-40B4-BE49-F238E27FC236}">
                <a16:creationId xmlns:a16="http://schemas.microsoft.com/office/drawing/2014/main" id="{43BD3494-9EEE-2F7B-FEF3-89E8690BA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5374" y="1976735"/>
            <a:ext cx="540000" cy="540000"/>
          </a:xfrm>
          <a:prstGeom prst="rect">
            <a:avLst/>
          </a:prstGeom>
        </p:spPr>
      </p:pic>
      <p:pic>
        <p:nvPicPr>
          <p:cNvPr id="3" name="Graphic 2" descr="Rocket outline">
            <a:extLst>
              <a:ext uri="{FF2B5EF4-FFF2-40B4-BE49-F238E27FC236}">
                <a16:creationId xmlns:a16="http://schemas.microsoft.com/office/drawing/2014/main" id="{67C3D191-70DD-8A70-18C0-501FCA48E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5374" y="361119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68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753">
        <p:fade/>
      </p:transition>
    </mc:Choice>
    <mc:Fallback>
      <p:transition spd="med" advTm="15753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135926" y="3182805"/>
            <a:ext cx="9920148" cy="49238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Conceptos </a:t>
            </a:r>
            <a:r>
              <a:rPr lang="es-CO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generales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730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4809">
        <p:fade/>
      </p:transition>
    </mc:Choice>
    <mc:Fallback>
      <p:transition spd="med" advTm="14809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0FBA88-6F00-218F-62A6-C0211CF11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000" y="262133"/>
            <a:ext cx="10080000" cy="633373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B3A5115-0BE6-F0D7-2813-03AABCBDD453}"/>
              </a:ext>
            </a:extLst>
          </p:cNvPr>
          <p:cNvSpPr txBox="1">
            <a:spLocks/>
          </p:cNvSpPr>
          <p:nvPr/>
        </p:nvSpPr>
        <p:spPr>
          <a:xfrm rot="16200000">
            <a:off x="-2834142" y="3182806"/>
            <a:ext cx="6858002" cy="49238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Catálogo de datos </a:t>
            </a:r>
            <a:r>
              <a:rPr lang="es-CO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de los registros discretos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239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364">
        <p:fade/>
      </p:transition>
    </mc:Choice>
    <mc:Fallback>
      <p:transition spd="med" advTm="5364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C1DF7BC-530D-68B3-632B-0F997E022AE0}"/>
              </a:ext>
            </a:extLst>
          </p:cNvPr>
          <p:cNvGrpSpPr/>
          <p:nvPr/>
        </p:nvGrpSpPr>
        <p:grpSpPr>
          <a:xfrm>
            <a:off x="1056000" y="990761"/>
            <a:ext cx="10080000" cy="4876478"/>
            <a:chOff x="629855" y="636495"/>
            <a:chExt cx="10923324" cy="487647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82F0F05-908A-A0A0-DDDF-701B8B273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9855" y="1018548"/>
              <a:ext cx="10922400" cy="44944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2ADE031-D365-C50D-5A9C-708B6B903C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93464"/>
            <a:stretch/>
          </p:blipFill>
          <p:spPr>
            <a:xfrm>
              <a:off x="638819" y="636495"/>
              <a:ext cx="10914360" cy="448235"/>
            </a:xfrm>
            <a:prstGeom prst="rect">
              <a:avLst/>
            </a:prstGeom>
          </p:spPr>
        </p:pic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B4480529-69C1-FDE5-BB9D-1699B214DBB0}"/>
              </a:ext>
            </a:extLst>
          </p:cNvPr>
          <p:cNvSpPr txBox="1">
            <a:spLocks/>
          </p:cNvSpPr>
          <p:nvPr/>
        </p:nvSpPr>
        <p:spPr>
          <a:xfrm rot="16200000">
            <a:off x="-2834142" y="3182806"/>
            <a:ext cx="6858002" cy="49238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Catálogo de datos </a:t>
            </a:r>
            <a:r>
              <a:rPr lang="es-CO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de los registros discretos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099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44">
        <p:fade/>
      </p:transition>
    </mc:Choice>
    <mc:Fallback>
      <p:transition spd="med" advTm="5044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4480529-69C1-FDE5-BB9D-1699B214DBB0}"/>
              </a:ext>
            </a:extLst>
          </p:cNvPr>
          <p:cNvSpPr txBox="1">
            <a:spLocks/>
          </p:cNvSpPr>
          <p:nvPr/>
        </p:nvSpPr>
        <p:spPr>
          <a:xfrm rot="16200000">
            <a:off x="-2834142" y="3182806"/>
            <a:ext cx="6858002" cy="49238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Nivel de aprobación</a:t>
            </a:r>
            <a:r>
              <a:rPr lang="es-CO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de cada dato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B243B9-E6A3-F9CF-26F2-90DA060C1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418" y="2347761"/>
            <a:ext cx="3677163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588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4462">
        <p:fade/>
      </p:transition>
    </mc:Choice>
    <mc:Fallback>
      <p:transition spd="med" advTm="14462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Procedimiento</a:t>
            </a:r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general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893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84">
        <p:fade/>
      </p:transition>
    </mc:Choice>
    <mc:Fallback>
      <p:transition spd="med" advTm="2084">
        <p:fade/>
      </p:transition>
    </mc:Fallback>
  </mc:AlternateContent>
</p:sld>
</file>

<file path=ppt/theme/theme1.xml><?xml version="1.0" encoding="utf-8"?>
<a:theme xmlns:a="http://schemas.openxmlformats.org/drawingml/2006/main" name="Tema de R.TeachingResearchGuide">
  <a:themeElements>
    <a:clrScheme name="R.TeachingResearchGuide">
      <a:dk1>
        <a:sysClr val="windowText" lastClr="000000"/>
      </a:dk1>
      <a:lt1>
        <a:srgbClr val="F8F8F8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990000"/>
      </a:hlink>
      <a:folHlink>
        <a:srgbClr val="919191"/>
      </a:folHlink>
    </a:clrScheme>
    <a:fontScheme name="R.TeachingResearchGuide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" id="{5A35A6FC-B87C-4B67-9B88-2A7DF7702ABE}" vid="{05B25DEA-0386-406F-A99F-5BE9D4B84DC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89011499791B4EB69D0A56FFA67F2B" ma:contentTypeVersion="30" ma:contentTypeDescription="Create a new document." ma:contentTypeScope="" ma:versionID="f76dc847e91b26043a9f85409c9c8da8">
  <xsd:schema xmlns:xsd="http://www.w3.org/2001/XMLSchema" xmlns:xs="http://www.w3.org/2001/XMLSchema" xmlns:p="http://schemas.microsoft.com/office/2006/metadata/properties" xmlns:ns3="bf3e1746-bde1-4d6e-9c3f-7182572f7502" xmlns:ns4="14224164-2045-4b51-92bb-313d0f626d83" targetNamespace="http://schemas.microsoft.com/office/2006/metadata/properties" ma:root="true" ma:fieldsID="e77e75136ac7a83ebab10a30c2d6fe6c" ns3:_="" ns4:_="">
    <xsd:import namespace="bf3e1746-bde1-4d6e-9c3f-7182572f7502"/>
    <xsd:import namespace="14224164-2045-4b51-92bb-313d0f626d8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3e1746-bde1-4d6e-9c3f-7182572f75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MediaServiceAutoTags" ma:index="33" nillable="true" ma:displayName="Tags" ma:internalName="MediaServiceAutoTags" ma:readOnly="true">
      <xsd:simpleType>
        <xsd:restriction base="dms:Text"/>
      </xsd:simpleType>
    </xsd:element>
    <xsd:element name="MediaServiceOCR" ma:index="3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37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224164-2045-4b51-92bb-313d0f626d83" elementFormDefault="qualified">
    <xsd:import namespace="http://schemas.microsoft.com/office/2006/documentManagement/types"/>
    <xsd:import namespace="http://schemas.microsoft.com/office/infopath/2007/PartnerControls"/>
    <xsd:element name="SharedWithUsers" ma:index="3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3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bookType xmlns="bf3e1746-bde1-4d6e-9c3f-7182572f7502" xsi:nil="true"/>
    <CultureName xmlns="bf3e1746-bde1-4d6e-9c3f-7182572f7502" xsi:nil="true"/>
    <Students xmlns="bf3e1746-bde1-4d6e-9c3f-7182572f7502">
      <UserInfo>
        <DisplayName/>
        <AccountId xsi:nil="true"/>
        <AccountType/>
      </UserInfo>
    </Students>
    <Distribution_Groups xmlns="bf3e1746-bde1-4d6e-9c3f-7182572f7502" xsi:nil="true"/>
    <FolderType xmlns="bf3e1746-bde1-4d6e-9c3f-7182572f7502" xsi:nil="true"/>
    <Student_Groups xmlns="bf3e1746-bde1-4d6e-9c3f-7182572f7502">
      <UserInfo>
        <DisplayName/>
        <AccountId xsi:nil="true"/>
        <AccountType/>
      </UserInfo>
    </Student_Groups>
    <Self_Registration_Enabled xmlns="bf3e1746-bde1-4d6e-9c3f-7182572f7502" xsi:nil="true"/>
    <TeamsChannelId xmlns="bf3e1746-bde1-4d6e-9c3f-7182572f7502" xsi:nil="true"/>
    <IsNotebookLocked xmlns="bf3e1746-bde1-4d6e-9c3f-7182572f7502" xsi:nil="true"/>
    <DefaultSectionNames xmlns="bf3e1746-bde1-4d6e-9c3f-7182572f7502" xsi:nil="true"/>
    <Is_Collaboration_Space_Locked xmlns="bf3e1746-bde1-4d6e-9c3f-7182572f7502" xsi:nil="true"/>
    <Invited_Teachers xmlns="bf3e1746-bde1-4d6e-9c3f-7182572f7502" xsi:nil="true"/>
    <Math_Settings xmlns="bf3e1746-bde1-4d6e-9c3f-7182572f7502" xsi:nil="true"/>
    <Templates xmlns="bf3e1746-bde1-4d6e-9c3f-7182572f7502" xsi:nil="true"/>
    <Has_Teacher_Only_SectionGroup xmlns="bf3e1746-bde1-4d6e-9c3f-7182572f7502" xsi:nil="true"/>
    <AppVersion xmlns="bf3e1746-bde1-4d6e-9c3f-7182572f7502" xsi:nil="true"/>
    <Invited_Students xmlns="bf3e1746-bde1-4d6e-9c3f-7182572f7502" xsi:nil="true"/>
    <Owner xmlns="bf3e1746-bde1-4d6e-9c3f-7182572f7502">
      <UserInfo>
        <DisplayName/>
        <AccountId xsi:nil="true"/>
        <AccountType/>
      </UserInfo>
    </Owner>
    <Teachers xmlns="bf3e1746-bde1-4d6e-9c3f-7182572f7502">
      <UserInfo>
        <DisplayName/>
        <AccountId xsi:nil="true"/>
        <AccountType/>
      </UserInfo>
    </Teachers>
    <LMS_Mappings xmlns="bf3e1746-bde1-4d6e-9c3f-7182572f7502" xsi:nil="true"/>
  </documentManagement>
</p:properties>
</file>

<file path=customXml/itemProps1.xml><?xml version="1.0" encoding="utf-8"?>
<ds:datastoreItem xmlns:ds="http://schemas.openxmlformats.org/officeDocument/2006/customXml" ds:itemID="{B024FD56-CE1B-42FC-9E83-BFBF160724C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129B439-51BE-4A7D-9272-FBD057297E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3e1746-bde1-4d6e-9c3f-7182572f7502"/>
    <ds:schemaRef ds:uri="14224164-2045-4b51-92bb-313d0f626d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EDD01B8-816B-49B7-8C81-03AB51D87C54}">
  <ds:schemaRefs>
    <ds:schemaRef ds:uri="http://schemas.microsoft.com/office/2006/metadata/properties"/>
    <ds:schemaRef ds:uri="http://purl.org/dc/dcmitype/"/>
    <ds:schemaRef ds:uri="14224164-2045-4b51-92bb-313d0f626d83"/>
    <ds:schemaRef ds:uri="http://purl.org/dc/terms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bf3e1746-bde1-4d6e-9c3f-7182572f750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Plantilla_PPTX_Videos</Template>
  <TotalTime>2144</TotalTime>
  <Words>443</Words>
  <Application>Microsoft Office PowerPoint</Application>
  <PresentationFormat>Widescreen</PresentationFormat>
  <Paragraphs>49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Segoe UI</vt:lpstr>
      <vt:lpstr>Segoe UI Light</vt:lpstr>
      <vt:lpstr>Tema de R.TeachingResearchGuide</vt:lpstr>
      <vt:lpstr>Obtención y unión de series de datos discretos climatológicos de estaciones terrestres</vt:lpstr>
      <vt:lpstr>Para la creación de los mapas requeridos para la realización del balance hidrológico, es necesario a partir de las estaciones seleccionadas para la zona de estudio, obtener las series de valores discretos de precipitación total mensual, temperatura máxima diaria, temperatura mínima diaria y evaporación total diaria. Para la comparación de los caudales obtenidos, también son requeridas las series de caudal medio mensual.</vt:lpstr>
      <vt:lpstr>PowerPoint Presentation</vt:lpstr>
      <vt:lpstr>A partir de las estaciones identificadas y seleccionadas para la zona de estudio, obtener las series o registros de las estaciones a partir de los datos disponibles en el portal DHIME del IDEAM - Colombia.  Utilizando Python y Pandas, integrar los archivos de datos comprimidos descargados que contienen archivos de texto separados por comas, en un único archivo .csv.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Convenciones generales en diagramas: clases de entidad en azul, datasets en gris oscuro, grillas en color verde, geo-procesos en rojo, procesos automáticos o semiautomáticos en guiones rojos y procesos manuales en amarillo. Líneas conectoras con guiones corresponden a procedimientos opcionales.</vt:lpstr>
      <vt:lpstr>PowerPoint Presentation</vt:lpstr>
      <vt:lpstr>Fecha Inicial: 31/12/1899.  Fecha Final: 01/01/2022.  Serie de Tiempo y Frecuencia: Estándar.  Parámetro: PRECIPITACIÓN.  Variable: Lista Completa seleccionando Precipitación total mensual.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Convenciones generales en diagramas: clases de entidad en azul, datasets en gris oscuro, grillas en color verde, geo-procesos en rojo, procesos automáticos o semiautomáticos en guiones rojos y procesos manuales en amarillo. Líneas conectoras con guiones corresponden a procedimientos opcionales.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 la guía de clase, se encuentran listadas las actividades adicionales que los estudiantes deben desarrollar y documentar para complementar los conocimientos y alcances definidos en este curso. </vt:lpstr>
      <vt:lpstr>Para completar obtención y unión de series de datos discretos climatológicos de estaciones terrestres, consulta la guía de clase detallada de esta actividad. Si necesitas ayuda, da clic en el enlace Ayuda o Colabora, que se encuentra en el enlace adjunto de la descripción.</vt:lpstr>
      <vt:lpstr>github.com/rcfdtools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DAVID RODRIGUEZ ACEVEDO</dc:creator>
  <cp:lastModifiedBy>WILLIAM RICARDO AGUILAR PIÑA</cp:lastModifiedBy>
  <cp:revision>155</cp:revision>
  <dcterms:created xsi:type="dcterms:W3CDTF">2022-08-04T19:07:18Z</dcterms:created>
  <dcterms:modified xsi:type="dcterms:W3CDTF">2023-02-08T00:45:42Z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0x010100C089011499791B4EB69D0A56FFA67F2B</vt:lpwstr>
  </property>
  <property fmtid="{D5CDD505-2E9C-101B-9397-08002B2CF9AE}" pid="3" name="Order">
    <vt:r8>74062900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